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2" r:id="rId7"/>
    <p:sldId id="261" r:id="rId8"/>
  </p:sldIdLst>
  <p:sldSz cx="18288000" cy="10287000"/>
  <p:notesSz cx="6858000" cy="9144000"/>
  <p:embeddedFontLst>
    <p:embeddedFont>
      <p:font typeface="League Spartan" panose="020B0604020202020204" charset="0"/>
      <p:regular r:id="rId9"/>
    </p:embeddedFont>
    <p:embeddedFont>
      <p:font typeface="Open Sauce Bold" panose="020B060402020202020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tableStyles" Target="tableStyles.xml"/></Relationships>
</file>

<file path=ppt/media/image1.png>
</file>

<file path=ppt/media/image10.png>
</file>

<file path=ppt/media/image11.png>
</file>

<file path=ppt/media/image12.svg>
</file>

<file path=ppt/media/image13.png>
</file>

<file path=ppt/media/image14.png>
</file>

<file path=ppt/media/image15.jpeg>
</file>

<file path=ppt/media/image2.svg>
</file>

<file path=ppt/media/image3.jpeg>
</file>

<file path=ppt/media/image4.png>
</file>

<file path=ppt/media/image5.svg>
</file>

<file path=ppt/media/image6.png>
</file>

<file path=ppt/media/image7.sv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8/20/2025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sv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5.jpeg"/><Relationship Id="rId5" Type="http://schemas.openxmlformats.org/officeDocument/2006/relationships/image" Target="../media/image12.sv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20707" y="8652905"/>
            <a:ext cx="15349226" cy="1688415"/>
          </a:xfrm>
          <a:custGeom>
            <a:avLst/>
            <a:gdLst/>
            <a:ahLst/>
            <a:cxnLst/>
            <a:rect l="l" t="t" r="r" b="b"/>
            <a:pathLst>
              <a:path w="15349226" h="1688415">
                <a:moveTo>
                  <a:pt x="0" y="0"/>
                </a:moveTo>
                <a:lnTo>
                  <a:pt x="15349227" y="0"/>
                </a:lnTo>
                <a:lnTo>
                  <a:pt x="15349227" y="1688415"/>
                </a:lnTo>
                <a:lnTo>
                  <a:pt x="0" y="168841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grpSp>
        <p:nvGrpSpPr>
          <p:cNvPr id="3" name="Group 3"/>
          <p:cNvGrpSpPr/>
          <p:nvPr/>
        </p:nvGrpSpPr>
        <p:grpSpPr>
          <a:xfrm>
            <a:off x="9722376" y="-141082"/>
            <a:ext cx="13318995" cy="10708863"/>
            <a:chOff x="0" y="0"/>
            <a:chExt cx="5062777" cy="4070621"/>
          </a:xfrm>
        </p:grpSpPr>
        <p:sp>
          <p:nvSpPr>
            <p:cNvPr id="4" name="Freeform 4"/>
            <p:cNvSpPr/>
            <p:nvPr/>
          </p:nvSpPr>
          <p:spPr>
            <a:xfrm>
              <a:off x="0" y="0"/>
              <a:ext cx="5062777" cy="4070621"/>
            </a:xfrm>
            <a:custGeom>
              <a:avLst/>
              <a:gdLst/>
              <a:ahLst/>
              <a:cxnLst/>
              <a:rect l="l" t="t" r="r" b="b"/>
              <a:pathLst>
                <a:path w="5062777" h="4070621">
                  <a:moveTo>
                    <a:pt x="194603" y="0"/>
                  </a:moveTo>
                  <a:lnTo>
                    <a:pt x="0" y="1097072"/>
                  </a:lnTo>
                  <a:lnTo>
                    <a:pt x="891239" y="2292577"/>
                  </a:lnTo>
                  <a:lnTo>
                    <a:pt x="228762" y="4011562"/>
                  </a:lnTo>
                  <a:lnTo>
                    <a:pt x="3874458" y="4070621"/>
                  </a:lnTo>
                  <a:lnTo>
                    <a:pt x="5062777" y="4070621"/>
                  </a:lnTo>
                  <a:lnTo>
                    <a:pt x="4468618" y="2479598"/>
                  </a:lnTo>
                  <a:lnTo>
                    <a:pt x="5062777" y="1373577"/>
                  </a:lnTo>
                  <a:lnTo>
                    <a:pt x="4354755" y="592383"/>
                  </a:lnTo>
                  <a:lnTo>
                    <a:pt x="3360003" y="582540"/>
                  </a:lnTo>
                  <a:lnTo>
                    <a:pt x="4400300" y="0"/>
                  </a:lnTo>
                  <a:close/>
                </a:path>
              </a:pathLst>
            </a:custGeom>
            <a:blipFill>
              <a:blip r:embed="rId4"/>
              <a:stretch>
                <a:fillRect l="-3535" r="-21120"/>
              </a:stretch>
            </a:blipFill>
            <a:ln cap="sq">
              <a:noFill/>
              <a:prstDash val="solid"/>
              <a:miter/>
            </a:ln>
          </p:spPr>
          <p:txBody>
            <a:bodyPr/>
            <a:lstStyle/>
            <a:p>
              <a:endParaRPr lang="fr-FR"/>
            </a:p>
          </p:txBody>
        </p:sp>
      </p:grpSp>
      <p:grpSp>
        <p:nvGrpSpPr>
          <p:cNvPr id="5" name="Group 5"/>
          <p:cNvGrpSpPr/>
          <p:nvPr/>
        </p:nvGrpSpPr>
        <p:grpSpPr>
          <a:xfrm>
            <a:off x="1124245" y="5410211"/>
            <a:ext cx="6414925" cy="764614"/>
            <a:chOff x="0" y="0"/>
            <a:chExt cx="5114395" cy="609600"/>
          </a:xfrm>
        </p:grpSpPr>
        <p:sp>
          <p:nvSpPr>
            <p:cNvPr id="6" name="Freeform 6"/>
            <p:cNvSpPr/>
            <p:nvPr/>
          </p:nvSpPr>
          <p:spPr>
            <a:xfrm>
              <a:off x="0" y="0"/>
              <a:ext cx="5114395" cy="609600"/>
            </a:xfrm>
            <a:custGeom>
              <a:avLst/>
              <a:gdLst/>
              <a:ahLst/>
              <a:cxnLst/>
              <a:rect l="l" t="t" r="r" b="b"/>
              <a:pathLst>
                <a:path w="5114395" h="609600">
                  <a:moveTo>
                    <a:pt x="4911195" y="0"/>
                  </a:moveTo>
                  <a:lnTo>
                    <a:pt x="0" y="0"/>
                  </a:lnTo>
                  <a:lnTo>
                    <a:pt x="203200" y="609600"/>
                  </a:lnTo>
                  <a:lnTo>
                    <a:pt x="5114395" y="609600"/>
                  </a:lnTo>
                  <a:lnTo>
                    <a:pt x="4911195" y="0"/>
                  </a:lnTo>
                  <a:close/>
                </a:path>
              </a:pathLst>
            </a:custGeom>
            <a:solidFill>
              <a:srgbClr val="E4C049"/>
            </a:solidFill>
          </p:spPr>
          <p:txBody>
            <a:bodyPr/>
            <a:lstStyle/>
            <a:p>
              <a:endParaRPr lang="fr-FR"/>
            </a:p>
          </p:txBody>
        </p:sp>
        <p:sp>
          <p:nvSpPr>
            <p:cNvPr id="7" name="TextBox 7"/>
            <p:cNvSpPr txBox="1"/>
            <p:nvPr/>
          </p:nvSpPr>
          <p:spPr>
            <a:xfrm>
              <a:off x="101600" y="-38100"/>
              <a:ext cx="4911195" cy="647700"/>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flipV="1">
            <a:off x="-59985" y="-64882"/>
            <a:ext cx="3270957" cy="2997014"/>
          </a:xfrm>
          <a:custGeom>
            <a:avLst/>
            <a:gdLst/>
            <a:ahLst/>
            <a:cxnLst/>
            <a:rect l="l" t="t" r="r" b="b"/>
            <a:pathLst>
              <a:path w="3270957" h="2997014">
                <a:moveTo>
                  <a:pt x="0" y="2997014"/>
                </a:moveTo>
                <a:lnTo>
                  <a:pt x="3270957" y="2997014"/>
                </a:lnTo>
                <a:lnTo>
                  <a:pt x="3270957" y="0"/>
                </a:lnTo>
                <a:lnTo>
                  <a:pt x="0" y="0"/>
                </a:lnTo>
                <a:lnTo>
                  <a:pt x="0" y="2997014"/>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fr-FR"/>
          </a:p>
        </p:txBody>
      </p:sp>
      <p:sp>
        <p:nvSpPr>
          <p:cNvPr id="9" name="Freeform 9"/>
          <p:cNvSpPr/>
          <p:nvPr/>
        </p:nvSpPr>
        <p:spPr>
          <a:xfrm>
            <a:off x="6202405" y="1145720"/>
            <a:ext cx="1557001" cy="739575"/>
          </a:xfrm>
          <a:custGeom>
            <a:avLst/>
            <a:gdLst/>
            <a:ahLst/>
            <a:cxnLst/>
            <a:rect l="l" t="t" r="r" b="b"/>
            <a:pathLst>
              <a:path w="1557001" h="739575">
                <a:moveTo>
                  <a:pt x="0" y="0"/>
                </a:moveTo>
                <a:lnTo>
                  <a:pt x="1557001" y="0"/>
                </a:lnTo>
                <a:lnTo>
                  <a:pt x="1557001" y="739575"/>
                </a:lnTo>
                <a:lnTo>
                  <a:pt x="0" y="739575"/>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fr-FR"/>
          </a:p>
        </p:txBody>
      </p:sp>
      <p:sp>
        <p:nvSpPr>
          <p:cNvPr id="10" name="TextBox 10"/>
          <p:cNvSpPr txBox="1"/>
          <p:nvPr/>
        </p:nvSpPr>
        <p:spPr>
          <a:xfrm>
            <a:off x="1124245" y="3512042"/>
            <a:ext cx="7298827" cy="1251585"/>
          </a:xfrm>
          <a:prstGeom prst="rect">
            <a:avLst/>
          </a:prstGeom>
        </p:spPr>
        <p:txBody>
          <a:bodyPr lIns="0" tIns="0" rIns="0" bIns="0" rtlCol="0" anchor="t">
            <a:spAutoFit/>
          </a:bodyPr>
          <a:lstStyle/>
          <a:p>
            <a:pPr algn="l">
              <a:lnSpc>
                <a:spcPts val="5040"/>
              </a:lnSpc>
              <a:spcBef>
                <a:spcPct val="0"/>
              </a:spcBef>
            </a:pPr>
            <a:r>
              <a:rPr lang="en-US" sz="3600">
                <a:solidFill>
                  <a:srgbClr val="000000"/>
                </a:solidFill>
                <a:latin typeface="League Spartan"/>
                <a:ea typeface="League Spartan"/>
                <a:cs typeface="League Spartan"/>
                <a:sym typeface="League Spartan"/>
              </a:rPr>
              <a:t>MODULATION SINUSOÏDALE DE FRÉQUENCE PWM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06967" y="3927424"/>
            <a:ext cx="11270226" cy="4177018"/>
            <a:chOff x="0" y="0"/>
            <a:chExt cx="1750715" cy="648857"/>
          </a:xfrm>
        </p:grpSpPr>
        <p:sp>
          <p:nvSpPr>
            <p:cNvPr id="3" name="Freeform 3"/>
            <p:cNvSpPr/>
            <p:nvPr/>
          </p:nvSpPr>
          <p:spPr>
            <a:xfrm>
              <a:off x="0" y="0"/>
              <a:ext cx="1750715" cy="648857"/>
            </a:xfrm>
            <a:custGeom>
              <a:avLst/>
              <a:gdLst/>
              <a:ahLst/>
              <a:cxnLst/>
              <a:rect l="l" t="t" r="r" b="b"/>
              <a:pathLst>
                <a:path w="1750715" h="648857">
                  <a:moveTo>
                    <a:pt x="1547515" y="0"/>
                  </a:moveTo>
                  <a:lnTo>
                    <a:pt x="0" y="0"/>
                  </a:lnTo>
                  <a:lnTo>
                    <a:pt x="203200" y="648857"/>
                  </a:lnTo>
                  <a:lnTo>
                    <a:pt x="1750715" y="648857"/>
                  </a:lnTo>
                  <a:lnTo>
                    <a:pt x="1547515" y="0"/>
                  </a:lnTo>
                  <a:close/>
                </a:path>
              </a:pathLst>
            </a:custGeom>
            <a:solidFill>
              <a:srgbClr val="E4C049"/>
            </a:solidFill>
          </p:spPr>
          <p:txBody>
            <a:bodyPr/>
            <a:lstStyle/>
            <a:p>
              <a:endParaRPr lang="fr-FR"/>
            </a:p>
          </p:txBody>
        </p:sp>
        <p:sp>
          <p:nvSpPr>
            <p:cNvPr id="4" name="TextBox 4"/>
            <p:cNvSpPr txBox="1"/>
            <p:nvPr/>
          </p:nvSpPr>
          <p:spPr>
            <a:xfrm>
              <a:off x="101600" y="-38100"/>
              <a:ext cx="1547515" cy="686957"/>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201930" y="9543485"/>
            <a:ext cx="18835178" cy="941156"/>
            <a:chOff x="0" y="0"/>
            <a:chExt cx="4960705" cy="247876"/>
          </a:xfrm>
        </p:grpSpPr>
        <p:sp>
          <p:nvSpPr>
            <p:cNvPr id="6" name="Freeform 6"/>
            <p:cNvSpPr/>
            <p:nvPr/>
          </p:nvSpPr>
          <p:spPr>
            <a:xfrm>
              <a:off x="0" y="0"/>
              <a:ext cx="4960705" cy="247876"/>
            </a:xfrm>
            <a:custGeom>
              <a:avLst/>
              <a:gdLst/>
              <a:ahLst/>
              <a:cxnLst/>
              <a:rect l="l" t="t" r="r" b="b"/>
              <a:pathLst>
                <a:path w="4960705" h="247876">
                  <a:moveTo>
                    <a:pt x="0" y="0"/>
                  </a:moveTo>
                  <a:lnTo>
                    <a:pt x="4960705" y="0"/>
                  </a:lnTo>
                  <a:lnTo>
                    <a:pt x="4960705" y="247876"/>
                  </a:lnTo>
                  <a:lnTo>
                    <a:pt x="0" y="247876"/>
                  </a:lnTo>
                  <a:close/>
                </a:path>
              </a:pathLst>
            </a:custGeom>
            <a:solidFill>
              <a:srgbClr val="15443C"/>
            </a:solidFill>
          </p:spPr>
          <p:txBody>
            <a:bodyPr/>
            <a:lstStyle/>
            <a:p>
              <a:endParaRPr lang="fr-FR"/>
            </a:p>
          </p:txBody>
        </p:sp>
        <p:sp>
          <p:nvSpPr>
            <p:cNvPr id="7" name="TextBox 7"/>
            <p:cNvSpPr txBox="1"/>
            <p:nvPr/>
          </p:nvSpPr>
          <p:spPr>
            <a:xfrm>
              <a:off x="0" y="-38100"/>
              <a:ext cx="4960705" cy="285976"/>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flipH="1">
            <a:off x="15702299" y="1028700"/>
            <a:ext cx="1557001" cy="739575"/>
          </a:xfrm>
          <a:custGeom>
            <a:avLst/>
            <a:gdLst/>
            <a:ahLst/>
            <a:cxnLst/>
            <a:rect l="l" t="t" r="r" b="b"/>
            <a:pathLst>
              <a:path w="1557001" h="739575">
                <a:moveTo>
                  <a:pt x="1557001" y="0"/>
                </a:moveTo>
                <a:lnTo>
                  <a:pt x="0" y="0"/>
                </a:lnTo>
                <a:lnTo>
                  <a:pt x="0" y="739575"/>
                </a:lnTo>
                <a:lnTo>
                  <a:pt x="1557001" y="739575"/>
                </a:lnTo>
                <a:lnTo>
                  <a:pt x="1557001"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9" name="Freeform 9"/>
          <p:cNvSpPr/>
          <p:nvPr/>
        </p:nvSpPr>
        <p:spPr>
          <a:xfrm flipV="1">
            <a:off x="-59985" y="-64882"/>
            <a:ext cx="4027905" cy="3690568"/>
          </a:xfrm>
          <a:custGeom>
            <a:avLst/>
            <a:gdLst/>
            <a:ahLst/>
            <a:cxnLst/>
            <a:rect l="l" t="t" r="r" b="b"/>
            <a:pathLst>
              <a:path w="4027905" h="3690568">
                <a:moveTo>
                  <a:pt x="0" y="3690568"/>
                </a:moveTo>
                <a:lnTo>
                  <a:pt x="4027905" y="3690568"/>
                </a:lnTo>
                <a:lnTo>
                  <a:pt x="4027905" y="0"/>
                </a:lnTo>
                <a:lnTo>
                  <a:pt x="0" y="0"/>
                </a:lnTo>
                <a:lnTo>
                  <a:pt x="0" y="3690568"/>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sp>
        <p:nvSpPr>
          <p:cNvPr id="10" name="Freeform 10"/>
          <p:cNvSpPr/>
          <p:nvPr/>
        </p:nvSpPr>
        <p:spPr>
          <a:xfrm>
            <a:off x="1586510" y="2267947"/>
            <a:ext cx="4762819" cy="6990353"/>
          </a:xfrm>
          <a:custGeom>
            <a:avLst/>
            <a:gdLst/>
            <a:ahLst/>
            <a:cxnLst/>
            <a:rect l="l" t="t" r="r" b="b"/>
            <a:pathLst>
              <a:path w="4762819" h="6990353">
                <a:moveTo>
                  <a:pt x="0" y="0"/>
                </a:moveTo>
                <a:lnTo>
                  <a:pt x="4762819" y="0"/>
                </a:lnTo>
                <a:lnTo>
                  <a:pt x="4762819" y="6990353"/>
                </a:lnTo>
                <a:lnTo>
                  <a:pt x="0" y="6990353"/>
                </a:lnTo>
                <a:lnTo>
                  <a:pt x="0" y="0"/>
                </a:lnTo>
                <a:close/>
              </a:path>
            </a:pathLst>
          </a:custGeom>
          <a:blipFill>
            <a:blip r:embed="rId6"/>
            <a:stretch>
              <a:fillRect/>
            </a:stretch>
          </a:blipFill>
        </p:spPr>
        <p:txBody>
          <a:bodyPr/>
          <a:lstStyle/>
          <a:p>
            <a:endParaRPr lang="fr-FR"/>
          </a:p>
        </p:txBody>
      </p:sp>
      <p:sp>
        <p:nvSpPr>
          <p:cNvPr id="11" name="TextBox 11"/>
          <p:cNvSpPr txBox="1"/>
          <p:nvPr/>
        </p:nvSpPr>
        <p:spPr>
          <a:xfrm>
            <a:off x="8541147" y="1675627"/>
            <a:ext cx="7939653" cy="1749425"/>
          </a:xfrm>
          <a:prstGeom prst="rect">
            <a:avLst/>
          </a:prstGeom>
        </p:spPr>
        <p:txBody>
          <a:bodyPr lIns="0" tIns="0" rIns="0" bIns="0" rtlCol="0" anchor="t">
            <a:spAutoFit/>
          </a:bodyPr>
          <a:lstStyle/>
          <a:p>
            <a:pPr algn="l">
              <a:lnSpc>
                <a:spcPts val="7000"/>
              </a:lnSpc>
              <a:spcBef>
                <a:spcPct val="0"/>
              </a:spcBef>
            </a:pPr>
            <a:r>
              <a:rPr lang="en-US" sz="5000">
                <a:solidFill>
                  <a:srgbClr val="15443C"/>
                </a:solidFill>
                <a:latin typeface="League Spartan"/>
                <a:ea typeface="League Spartan"/>
                <a:cs typeface="League Spartan"/>
                <a:sym typeface="League Spartan"/>
              </a:rPr>
              <a:t>CONFIGURATION DES TIMERS</a:t>
            </a:r>
          </a:p>
        </p:txBody>
      </p:sp>
      <p:sp>
        <p:nvSpPr>
          <p:cNvPr id="12" name="TextBox 12"/>
          <p:cNvSpPr txBox="1"/>
          <p:nvPr/>
        </p:nvSpPr>
        <p:spPr>
          <a:xfrm>
            <a:off x="8541147" y="4137603"/>
            <a:ext cx="7747539" cy="3709035"/>
          </a:xfrm>
          <a:prstGeom prst="rect">
            <a:avLst/>
          </a:prstGeom>
        </p:spPr>
        <p:txBody>
          <a:bodyPr lIns="0" tIns="0" rIns="0" bIns="0" rtlCol="0" anchor="t">
            <a:spAutoFit/>
          </a:bodyPr>
          <a:lstStyle/>
          <a:p>
            <a:pPr algn="just">
              <a:lnSpc>
                <a:spcPts val="2940"/>
              </a:lnSpc>
            </a:pPr>
            <a:r>
              <a:rPr lang="en-US" sz="2100" b="1">
                <a:solidFill>
                  <a:srgbClr val="000000"/>
                </a:solidFill>
                <a:latin typeface="Open Sauce Bold"/>
                <a:ea typeface="Open Sauce Bold"/>
                <a:cs typeface="Open Sauce Bold"/>
                <a:sym typeface="Open Sauce Bold"/>
              </a:rPr>
              <a:t> Ce timer (TIM2) est configuré pour générer une PWM de 50KHz:</a:t>
            </a:r>
          </a:p>
          <a:p>
            <a:pPr algn="just">
              <a:lnSpc>
                <a:spcPts val="2940"/>
              </a:lnSpc>
            </a:pPr>
            <a:r>
              <a:rPr lang="en-US" sz="2100" b="1">
                <a:solidFill>
                  <a:srgbClr val="000000"/>
                </a:solidFill>
                <a:latin typeface="Open Sauce Bold"/>
                <a:ea typeface="Open Sauce Bold"/>
                <a:cs typeface="Open Sauce Bold"/>
                <a:sym typeface="Open Sauce Bold"/>
              </a:rPr>
              <a:t> • PSC = 0 → f_timer = f_clk (pas de division)</a:t>
            </a:r>
          </a:p>
          <a:p>
            <a:pPr algn="just">
              <a:lnSpc>
                <a:spcPts val="2940"/>
              </a:lnSpc>
            </a:pPr>
            <a:r>
              <a:rPr lang="en-US" sz="2100" b="1">
                <a:solidFill>
                  <a:srgbClr val="000000"/>
                </a:solidFill>
                <a:latin typeface="Open Sauce Bold"/>
                <a:ea typeface="Open Sauce Bold"/>
                <a:cs typeface="Open Sauce Bold"/>
                <a:sym typeface="Open Sauce Bold"/>
              </a:rPr>
              <a:t> • ARR = 1599 → comptage de 0 à 1599 (1600 ticks)</a:t>
            </a:r>
          </a:p>
          <a:p>
            <a:pPr algn="just">
              <a:lnSpc>
                <a:spcPts val="2940"/>
              </a:lnSpc>
            </a:pPr>
            <a:r>
              <a:rPr lang="en-US" sz="2100" b="1">
                <a:solidFill>
                  <a:srgbClr val="000000"/>
                </a:solidFill>
                <a:latin typeface="Open Sauce Bold"/>
                <a:ea typeface="Open Sauce Bold"/>
                <a:cs typeface="Open Sauce Bold"/>
                <a:sym typeface="Open Sauce Bold"/>
              </a:rPr>
              <a:t> • f_PWM = f_timer / (ARR + 1)</a:t>
            </a:r>
          </a:p>
          <a:p>
            <a:pPr algn="just">
              <a:lnSpc>
                <a:spcPts val="2940"/>
              </a:lnSpc>
            </a:pPr>
            <a:r>
              <a:rPr lang="en-US" sz="2100" b="1">
                <a:solidFill>
                  <a:srgbClr val="000000"/>
                </a:solidFill>
                <a:latin typeface="Open Sauce Bold"/>
                <a:ea typeface="Open Sauce Bold"/>
                <a:cs typeface="Open Sauce Bold"/>
                <a:sym typeface="Open Sauce Bold"/>
              </a:rPr>
              <a:t> • Le CCR1 à la moitié de l’ARR donne 50 % de rapport cyclique</a:t>
            </a:r>
          </a:p>
          <a:p>
            <a:pPr algn="just">
              <a:lnSpc>
                <a:spcPts val="2940"/>
              </a:lnSpc>
            </a:pPr>
            <a:r>
              <a:rPr lang="en-US" sz="2100" b="1">
                <a:solidFill>
                  <a:srgbClr val="000000"/>
                </a:solidFill>
                <a:latin typeface="Open Sauce Bold"/>
                <a:ea typeface="Open Sauce Bold"/>
                <a:cs typeface="Open Sauce Bold"/>
                <a:sym typeface="Open Sauce Bold"/>
              </a:rPr>
              <a:t>Son ARR sera varié dynamiquement par l’interruption TIM4 suivant la loi :</a:t>
            </a:r>
          </a:p>
          <a:p>
            <a:pPr algn="just">
              <a:lnSpc>
                <a:spcPts val="2940"/>
              </a:lnSpc>
            </a:pPr>
            <a:r>
              <a:rPr lang="en-US" sz="2100" b="1">
                <a:solidFill>
                  <a:srgbClr val="000000"/>
                </a:solidFill>
                <a:latin typeface="Open Sauce Bold"/>
                <a:ea typeface="Open Sauce Bold"/>
                <a:cs typeface="Open Sauce Bold"/>
                <a:sym typeface="Open Sauce Bold"/>
              </a:rPr>
              <a:t>fs(t)=fconst[1−0.25sin⁡(2π⋅1 Hz⋅t)]fs(t)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221954" y="4024698"/>
            <a:ext cx="11066046" cy="4101344"/>
            <a:chOff x="0" y="0"/>
            <a:chExt cx="1750715" cy="648857"/>
          </a:xfrm>
        </p:grpSpPr>
        <p:sp>
          <p:nvSpPr>
            <p:cNvPr id="3" name="Freeform 3"/>
            <p:cNvSpPr/>
            <p:nvPr/>
          </p:nvSpPr>
          <p:spPr>
            <a:xfrm>
              <a:off x="0" y="0"/>
              <a:ext cx="1750715" cy="648857"/>
            </a:xfrm>
            <a:custGeom>
              <a:avLst/>
              <a:gdLst/>
              <a:ahLst/>
              <a:cxnLst/>
              <a:rect l="l" t="t" r="r" b="b"/>
              <a:pathLst>
                <a:path w="1750715" h="648857">
                  <a:moveTo>
                    <a:pt x="1547515" y="0"/>
                  </a:moveTo>
                  <a:lnTo>
                    <a:pt x="0" y="0"/>
                  </a:lnTo>
                  <a:lnTo>
                    <a:pt x="203200" y="648857"/>
                  </a:lnTo>
                  <a:lnTo>
                    <a:pt x="1750715" y="648857"/>
                  </a:lnTo>
                  <a:lnTo>
                    <a:pt x="1547515" y="0"/>
                  </a:lnTo>
                  <a:close/>
                </a:path>
              </a:pathLst>
            </a:custGeom>
            <a:solidFill>
              <a:srgbClr val="E4C049"/>
            </a:solidFill>
          </p:spPr>
          <p:txBody>
            <a:bodyPr/>
            <a:lstStyle/>
            <a:p>
              <a:endParaRPr lang="fr-FR"/>
            </a:p>
          </p:txBody>
        </p:sp>
        <p:sp>
          <p:nvSpPr>
            <p:cNvPr id="4" name="TextBox 4"/>
            <p:cNvSpPr txBox="1"/>
            <p:nvPr/>
          </p:nvSpPr>
          <p:spPr>
            <a:xfrm>
              <a:off x="101600" y="-38100"/>
              <a:ext cx="1547515" cy="686957"/>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201930" y="9543485"/>
            <a:ext cx="18835178" cy="941156"/>
            <a:chOff x="0" y="0"/>
            <a:chExt cx="4960705" cy="247876"/>
          </a:xfrm>
        </p:grpSpPr>
        <p:sp>
          <p:nvSpPr>
            <p:cNvPr id="6" name="Freeform 6"/>
            <p:cNvSpPr/>
            <p:nvPr/>
          </p:nvSpPr>
          <p:spPr>
            <a:xfrm>
              <a:off x="0" y="0"/>
              <a:ext cx="4960705" cy="247876"/>
            </a:xfrm>
            <a:custGeom>
              <a:avLst/>
              <a:gdLst/>
              <a:ahLst/>
              <a:cxnLst/>
              <a:rect l="l" t="t" r="r" b="b"/>
              <a:pathLst>
                <a:path w="4960705" h="247876">
                  <a:moveTo>
                    <a:pt x="0" y="0"/>
                  </a:moveTo>
                  <a:lnTo>
                    <a:pt x="4960705" y="0"/>
                  </a:lnTo>
                  <a:lnTo>
                    <a:pt x="4960705" y="247876"/>
                  </a:lnTo>
                  <a:lnTo>
                    <a:pt x="0" y="247876"/>
                  </a:lnTo>
                  <a:close/>
                </a:path>
              </a:pathLst>
            </a:custGeom>
            <a:solidFill>
              <a:srgbClr val="15443C"/>
            </a:solidFill>
          </p:spPr>
          <p:txBody>
            <a:bodyPr/>
            <a:lstStyle/>
            <a:p>
              <a:endParaRPr lang="fr-FR"/>
            </a:p>
          </p:txBody>
        </p:sp>
        <p:sp>
          <p:nvSpPr>
            <p:cNvPr id="7" name="TextBox 7"/>
            <p:cNvSpPr txBox="1"/>
            <p:nvPr/>
          </p:nvSpPr>
          <p:spPr>
            <a:xfrm>
              <a:off x="0" y="-38100"/>
              <a:ext cx="4960705" cy="285976"/>
            </a:xfrm>
            <a:prstGeom prst="rect">
              <a:avLst/>
            </a:prstGeom>
          </p:spPr>
          <p:txBody>
            <a:bodyPr lIns="50800" tIns="50800" rIns="50800" bIns="50800" rtlCol="0" anchor="ctr"/>
            <a:lstStyle/>
            <a:p>
              <a:pPr algn="ctr">
                <a:lnSpc>
                  <a:spcPts val="2659"/>
                </a:lnSpc>
              </a:pPr>
              <a:endParaRPr/>
            </a:p>
          </p:txBody>
        </p:sp>
      </p:grpSp>
      <p:sp>
        <p:nvSpPr>
          <p:cNvPr id="8" name="Freeform 8"/>
          <p:cNvSpPr/>
          <p:nvPr/>
        </p:nvSpPr>
        <p:spPr>
          <a:xfrm flipH="1">
            <a:off x="15702299" y="1028700"/>
            <a:ext cx="1557001" cy="739575"/>
          </a:xfrm>
          <a:custGeom>
            <a:avLst/>
            <a:gdLst/>
            <a:ahLst/>
            <a:cxnLst/>
            <a:rect l="l" t="t" r="r" b="b"/>
            <a:pathLst>
              <a:path w="1557001" h="739575">
                <a:moveTo>
                  <a:pt x="1557001" y="0"/>
                </a:moveTo>
                <a:lnTo>
                  <a:pt x="0" y="0"/>
                </a:lnTo>
                <a:lnTo>
                  <a:pt x="0" y="739575"/>
                </a:lnTo>
                <a:lnTo>
                  <a:pt x="1557001" y="739575"/>
                </a:lnTo>
                <a:lnTo>
                  <a:pt x="1557001"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9" name="Freeform 9"/>
          <p:cNvSpPr/>
          <p:nvPr/>
        </p:nvSpPr>
        <p:spPr>
          <a:xfrm flipV="1">
            <a:off x="-59985" y="-64882"/>
            <a:ext cx="4027905" cy="3690568"/>
          </a:xfrm>
          <a:custGeom>
            <a:avLst/>
            <a:gdLst/>
            <a:ahLst/>
            <a:cxnLst/>
            <a:rect l="l" t="t" r="r" b="b"/>
            <a:pathLst>
              <a:path w="4027905" h="3690568">
                <a:moveTo>
                  <a:pt x="0" y="3690568"/>
                </a:moveTo>
                <a:lnTo>
                  <a:pt x="4027905" y="3690568"/>
                </a:lnTo>
                <a:lnTo>
                  <a:pt x="4027905" y="0"/>
                </a:lnTo>
                <a:lnTo>
                  <a:pt x="0" y="0"/>
                </a:lnTo>
                <a:lnTo>
                  <a:pt x="0" y="3690568"/>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sp>
        <p:nvSpPr>
          <p:cNvPr id="10" name="Freeform 10"/>
          <p:cNvSpPr/>
          <p:nvPr/>
        </p:nvSpPr>
        <p:spPr>
          <a:xfrm>
            <a:off x="1236629" y="2073129"/>
            <a:ext cx="5125422" cy="7185171"/>
          </a:xfrm>
          <a:custGeom>
            <a:avLst/>
            <a:gdLst/>
            <a:ahLst/>
            <a:cxnLst/>
            <a:rect l="l" t="t" r="r" b="b"/>
            <a:pathLst>
              <a:path w="5125422" h="7185171">
                <a:moveTo>
                  <a:pt x="0" y="0"/>
                </a:moveTo>
                <a:lnTo>
                  <a:pt x="5125422" y="0"/>
                </a:lnTo>
                <a:lnTo>
                  <a:pt x="5125422" y="7185171"/>
                </a:lnTo>
                <a:lnTo>
                  <a:pt x="0" y="7185171"/>
                </a:lnTo>
                <a:lnTo>
                  <a:pt x="0" y="0"/>
                </a:lnTo>
                <a:close/>
              </a:path>
            </a:pathLst>
          </a:custGeom>
          <a:blipFill>
            <a:blip r:embed="rId6"/>
            <a:stretch>
              <a:fillRect/>
            </a:stretch>
          </a:blipFill>
        </p:spPr>
        <p:txBody>
          <a:bodyPr/>
          <a:lstStyle/>
          <a:p>
            <a:endParaRPr lang="fr-FR"/>
          </a:p>
        </p:txBody>
      </p:sp>
      <p:sp>
        <p:nvSpPr>
          <p:cNvPr id="11" name="TextBox 11"/>
          <p:cNvSpPr txBox="1"/>
          <p:nvPr/>
        </p:nvSpPr>
        <p:spPr>
          <a:xfrm>
            <a:off x="8541147" y="1675627"/>
            <a:ext cx="7939653" cy="1749425"/>
          </a:xfrm>
          <a:prstGeom prst="rect">
            <a:avLst/>
          </a:prstGeom>
        </p:spPr>
        <p:txBody>
          <a:bodyPr lIns="0" tIns="0" rIns="0" bIns="0" rtlCol="0" anchor="t">
            <a:spAutoFit/>
          </a:bodyPr>
          <a:lstStyle/>
          <a:p>
            <a:pPr algn="l">
              <a:lnSpc>
                <a:spcPts val="7000"/>
              </a:lnSpc>
              <a:spcBef>
                <a:spcPct val="0"/>
              </a:spcBef>
            </a:pPr>
            <a:r>
              <a:rPr lang="en-US" sz="5000">
                <a:solidFill>
                  <a:srgbClr val="15443C"/>
                </a:solidFill>
                <a:latin typeface="League Spartan"/>
                <a:ea typeface="League Spartan"/>
                <a:cs typeface="League Spartan"/>
                <a:sym typeface="League Spartan"/>
              </a:rPr>
              <a:t>CONFIGURATION DES TIMERS</a:t>
            </a:r>
          </a:p>
        </p:txBody>
      </p:sp>
      <p:sp>
        <p:nvSpPr>
          <p:cNvPr id="12" name="TextBox 12"/>
          <p:cNvSpPr txBox="1"/>
          <p:nvPr/>
        </p:nvSpPr>
        <p:spPr>
          <a:xfrm>
            <a:off x="8541147" y="4329755"/>
            <a:ext cx="7747539" cy="2709545"/>
          </a:xfrm>
          <a:prstGeom prst="rect">
            <a:avLst/>
          </a:prstGeom>
        </p:spPr>
        <p:txBody>
          <a:bodyPr lIns="0" tIns="0" rIns="0" bIns="0" rtlCol="0" anchor="t">
            <a:spAutoFit/>
          </a:bodyPr>
          <a:lstStyle/>
          <a:p>
            <a:pPr marL="453390" lvl="1" indent="-226695" algn="l">
              <a:lnSpc>
                <a:spcPts val="2940"/>
              </a:lnSpc>
              <a:buFont typeface="Arial"/>
              <a:buChar char="•"/>
            </a:pPr>
            <a:r>
              <a:rPr lang="en-US" sz="2100" b="1">
                <a:solidFill>
                  <a:srgbClr val="000000"/>
                </a:solidFill>
                <a:latin typeface="Open Sauce Bold"/>
                <a:ea typeface="Open Sauce Bold"/>
                <a:cs typeface="Open Sauce Bold"/>
                <a:sym typeface="Open Sauce Bold"/>
              </a:rPr>
              <a:t>TIM4 :Génère une interruption périodique  toutes les 2µs</a:t>
            </a:r>
          </a:p>
          <a:p>
            <a:pPr marL="453390" lvl="1" indent="-226695" algn="l">
              <a:lnSpc>
                <a:spcPts val="2940"/>
              </a:lnSpc>
              <a:buFont typeface="Arial"/>
              <a:buChar char="•"/>
            </a:pPr>
            <a:r>
              <a:rPr lang="en-US" sz="2100" b="1">
                <a:solidFill>
                  <a:srgbClr val="000000"/>
                </a:solidFill>
                <a:latin typeface="Open Sauce Bold"/>
                <a:ea typeface="Open Sauce Bold"/>
                <a:cs typeface="Open Sauce Bold"/>
                <a:sym typeface="Open Sauce Bold"/>
              </a:rPr>
              <a:t>Mesure et maîtrise la cadence de modulation</a:t>
            </a:r>
          </a:p>
          <a:p>
            <a:pPr marL="453390" lvl="1" indent="-226695" algn="l">
              <a:lnSpc>
                <a:spcPts val="2940"/>
              </a:lnSpc>
              <a:buFont typeface="Arial"/>
              <a:buChar char="•"/>
            </a:pPr>
            <a:r>
              <a:rPr lang="en-US" sz="2100" b="1">
                <a:solidFill>
                  <a:srgbClr val="000000"/>
                </a:solidFill>
                <a:latin typeface="Open Sauce Bold"/>
                <a:ea typeface="Open Sauce Bold"/>
                <a:cs typeface="Open Sauce Bold"/>
                <a:sym typeface="Open Sauce Bold"/>
              </a:rPr>
              <a:t>Déclenche le recalcul de la fréquence PWM dans le callback en mettant à jour ARR de TIM2 pour moduler la fréquence PWM</a:t>
            </a:r>
          </a:p>
          <a:p>
            <a:pPr algn="just">
              <a:lnSpc>
                <a:spcPts val="3920"/>
              </a:lnSpc>
            </a:pPr>
            <a:endParaRPr lang="en-US" sz="2100" b="1">
              <a:solidFill>
                <a:srgbClr val="000000"/>
              </a:solidFill>
              <a:latin typeface="Open Sauce Bold"/>
              <a:ea typeface="Open Sauce Bold"/>
              <a:cs typeface="Open Sauce Bold"/>
              <a:sym typeface="Open Sauce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38183" y="923925"/>
            <a:ext cx="7234143" cy="863600"/>
          </a:xfrm>
          <a:prstGeom prst="rect">
            <a:avLst/>
          </a:prstGeom>
        </p:spPr>
        <p:txBody>
          <a:bodyPr lIns="0" tIns="0" rIns="0" bIns="0" rtlCol="0" anchor="t">
            <a:spAutoFit/>
          </a:bodyPr>
          <a:lstStyle/>
          <a:p>
            <a:pPr algn="l">
              <a:lnSpc>
                <a:spcPts val="7000"/>
              </a:lnSpc>
              <a:spcBef>
                <a:spcPct val="0"/>
              </a:spcBef>
            </a:pPr>
            <a:r>
              <a:rPr lang="en-US" sz="5000">
                <a:solidFill>
                  <a:srgbClr val="000000"/>
                </a:solidFill>
                <a:latin typeface="League Spartan"/>
                <a:ea typeface="League Spartan"/>
                <a:cs typeface="League Spartan"/>
                <a:sym typeface="League Spartan"/>
              </a:rPr>
              <a:t>EXTRAIT DU CODE :</a:t>
            </a:r>
          </a:p>
        </p:txBody>
      </p:sp>
      <p:grpSp>
        <p:nvGrpSpPr>
          <p:cNvPr id="3" name="Group 3"/>
          <p:cNvGrpSpPr/>
          <p:nvPr/>
        </p:nvGrpSpPr>
        <p:grpSpPr>
          <a:xfrm>
            <a:off x="7346242" y="103726"/>
            <a:ext cx="10941758" cy="5039774"/>
            <a:chOff x="0" y="0"/>
            <a:chExt cx="2108220" cy="971046"/>
          </a:xfrm>
        </p:grpSpPr>
        <p:sp>
          <p:nvSpPr>
            <p:cNvPr id="4" name="Freeform 4"/>
            <p:cNvSpPr/>
            <p:nvPr/>
          </p:nvSpPr>
          <p:spPr>
            <a:xfrm>
              <a:off x="0" y="0"/>
              <a:ext cx="2108220" cy="971046"/>
            </a:xfrm>
            <a:custGeom>
              <a:avLst/>
              <a:gdLst/>
              <a:ahLst/>
              <a:cxnLst/>
              <a:rect l="l" t="t" r="r" b="b"/>
              <a:pathLst>
                <a:path w="2108220" h="971046">
                  <a:moveTo>
                    <a:pt x="1905020" y="0"/>
                  </a:moveTo>
                  <a:lnTo>
                    <a:pt x="0" y="0"/>
                  </a:lnTo>
                  <a:lnTo>
                    <a:pt x="203200" y="971046"/>
                  </a:lnTo>
                  <a:lnTo>
                    <a:pt x="2108220" y="971046"/>
                  </a:lnTo>
                  <a:lnTo>
                    <a:pt x="1905020" y="0"/>
                  </a:lnTo>
                  <a:close/>
                </a:path>
              </a:pathLst>
            </a:custGeom>
            <a:solidFill>
              <a:srgbClr val="E4C049"/>
            </a:solidFill>
          </p:spPr>
          <p:txBody>
            <a:bodyPr/>
            <a:lstStyle/>
            <a:p>
              <a:endParaRPr lang="fr-FR"/>
            </a:p>
          </p:txBody>
        </p:sp>
        <p:sp>
          <p:nvSpPr>
            <p:cNvPr id="5" name="TextBox 5"/>
            <p:cNvSpPr txBox="1"/>
            <p:nvPr/>
          </p:nvSpPr>
          <p:spPr>
            <a:xfrm>
              <a:off x="101600" y="-38100"/>
              <a:ext cx="1905020" cy="1009146"/>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338183" y="5143500"/>
            <a:ext cx="9983122" cy="4546769"/>
          </a:xfrm>
          <a:custGeom>
            <a:avLst/>
            <a:gdLst/>
            <a:ahLst/>
            <a:cxnLst/>
            <a:rect l="l" t="t" r="r" b="b"/>
            <a:pathLst>
              <a:path w="9983122" h="4546769">
                <a:moveTo>
                  <a:pt x="0" y="0"/>
                </a:moveTo>
                <a:lnTo>
                  <a:pt x="9983123" y="0"/>
                </a:lnTo>
                <a:lnTo>
                  <a:pt x="9983123" y="4546769"/>
                </a:lnTo>
                <a:lnTo>
                  <a:pt x="0" y="4546769"/>
                </a:lnTo>
                <a:lnTo>
                  <a:pt x="0" y="0"/>
                </a:lnTo>
                <a:close/>
              </a:path>
            </a:pathLst>
          </a:custGeom>
          <a:blipFill>
            <a:blip r:embed="rId2"/>
            <a:stretch>
              <a:fillRect/>
            </a:stretch>
          </a:blipFill>
        </p:spPr>
        <p:txBody>
          <a:bodyPr/>
          <a:lstStyle/>
          <a:p>
            <a:endParaRPr lang="fr-FR"/>
          </a:p>
        </p:txBody>
      </p:sp>
      <p:sp>
        <p:nvSpPr>
          <p:cNvPr id="7" name="TextBox 7"/>
          <p:cNvSpPr txBox="1"/>
          <p:nvPr/>
        </p:nvSpPr>
        <p:spPr>
          <a:xfrm>
            <a:off x="8193099" y="305113"/>
            <a:ext cx="8577149" cy="4990891"/>
          </a:xfrm>
          <a:prstGeom prst="rect">
            <a:avLst/>
          </a:prstGeom>
        </p:spPr>
        <p:txBody>
          <a:bodyPr lIns="0" tIns="0" rIns="0" bIns="0" rtlCol="0" anchor="t">
            <a:spAutoFit/>
          </a:bodyPr>
          <a:lstStyle/>
          <a:p>
            <a:pPr marL="406592" lvl="1" indent="-203296" algn="just">
              <a:lnSpc>
                <a:spcPts val="2636"/>
              </a:lnSpc>
              <a:buFont typeface="Arial"/>
              <a:buChar char="•"/>
            </a:pPr>
            <a:r>
              <a:rPr lang="en-US" sz="1883" b="1">
                <a:solidFill>
                  <a:srgbClr val="000000"/>
                </a:solidFill>
                <a:latin typeface="Open Sauce Bold"/>
                <a:ea typeface="Open Sauce Bold"/>
                <a:cs typeface="Open Sauce Bold"/>
                <a:sym typeface="Open Sauce Bold"/>
              </a:rPr>
              <a:t>Calcul de la fréquence modulée</a:t>
            </a:r>
          </a:p>
          <a:p>
            <a:pPr marL="406592" lvl="1" indent="-203296" algn="just">
              <a:lnSpc>
                <a:spcPts val="2636"/>
              </a:lnSpc>
              <a:buFont typeface="Arial"/>
              <a:buChar char="•"/>
            </a:pPr>
            <a:r>
              <a:rPr lang="en-US" sz="1883" b="1">
                <a:solidFill>
                  <a:srgbClr val="000000"/>
                </a:solidFill>
                <a:latin typeface="Open Sauce Bold"/>
                <a:ea typeface="Open Sauce Bold"/>
                <a:cs typeface="Open Sauce Bold"/>
                <a:sym typeface="Open Sauce Bold"/>
              </a:rPr>
              <a:t>t = HAL_GetTick()/1000.0f → temps reel du programme en s</a:t>
            </a:r>
          </a:p>
          <a:p>
            <a:pPr marL="406592" lvl="1" indent="-203296" algn="just">
              <a:lnSpc>
                <a:spcPts val="2636"/>
              </a:lnSpc>
              <a:buFont typeface="Arial"/>
              <a:buChar char="•"/>
            </a:pPr>
            <a:r>
              <a:rPr lang="en-US" sz="1883" b="1">
                <a:solidFill>
                  <a:srgbClr val="000000"/>
                </a:solidFill>
                <a:latin typeface="Open Sauce Bold"/>
                <a:ea typeface="Open Sauce Bold"/>
                <a:cs typeface="Open Sauce Bold"/>
                <a:sym typeface="Open Sauce Bold"/>
              </a:rPr>
              <a:t>fs = f_const*(1 – mod_amp·sin(2π·mod_freq·t))</a:t>
            </a:r>
          </a:p>
          <a:p>
            <a:pPr marL="406592" lvl="1" indent="-203296" algn="just">
              <a:lnSpc>
                <a:spcPts val="2636"/>
              </a:lnSpc>
              <a:buFont typeface="Arial"/>
              <a:buChar char="•"/>
            </a:pPr>
            <a:r>
              <a:rPr lang="en-US" sz="1883" b="1">
                <a:solidFill>
                  <a:srgbClr val="000000"/>
                </a:solidFill>
                <a:latin typeface="Open Sauce Bold"/>
                <a:ea typeface="Open Sauce Bold"/>
                <a:cs typeface="Open Sauce Bold"/>
                <a:sym typeface="Open Sauce Bold"/>
              </a:rPr>
              <a:t>Préparation du DAC 12 bits</a:t>
            </a:r>
          </a:p>
          <a:p>
            <a:pPr marL="406592" lvl="1" indent="-203296" algn="just">
              <a:lnSpc>
                <a:spcPts val="2636"/>
              </a:lnSpc>
              <a:buFont typeface="Arial"/>
              <a:buChar char="•"/>
            </a:pPr>
            <a:r>
              <a:rPr lang="en-US" sz="1883" b="1">
                <a:solidFill>
                  <a:srgbClr val="000000"/>
                </a:solidFill>
                <a:latin typeface="Open Sauce Bold"/>
                <a:ea typeface="Open Sauce Bold"/>
                <a:cs typeface="Open Sauce Bold"/>
                <a:sym typeface="Open Sauce Bold"/>
              </a:rPr>
              <a:t>Définition de fs_min et fs_max</a:t>
            </a:r>
          </a:p>
          <a:p>
            <a:pPr marL="406592" lvl="1" indent="-203296" algn="just">
              <a:lnSpc>
                <a:spcPts val="2636"/>
              </a:lnSpc>
              <a:buFont typeface="Arial"/>
              <a:buChar char="•"/>
            </a:pPr>
            <a:r>
              <a:rPr lang="en-US" sz="1883" b="1">
                <a:solidFill>
                  <a:srgbClr val="000000"/>
                </a:solidFill>
                <a:latin typeface="Open Sauce Bold"/>
                <a:ea typeface="Open Sauce Bold"/>
                <a:cs typeface="Open Sauce Bold"/>
                <a:sym typeface="Open Sauce Bold"/>
              </a:rPr>
              <a:t>Normalisation (fs–fs_min)/(fs_max–fs_min) → [0…1]</a:t>
            </a:r>
          </a:p>
          <a:p>
            <a:pPr marL="406592" lvl="1" indent="-203296" algn="just">
              <a:lnSpc>
                <a:spcPts val="2636"/>
              </a:lnSpc>
              <a:buFont typeface="Arial"/>
              <a:buChar char="•"/>
            </a:pPr>
            <a:r>
              <a:rPr lang="en-US" sz="1883" b="1">
                <a:solidFill>
                  <a:srgbClr val="000000"/>
                </a:solidFill>
                <a:latin typeface="Open Sauce Bold"/>
                <a:ea typeface="Open Sauce Bold"/>
                <a:cs typeface="Open Sauce Bold"/>
                <a:sym typeface="Open Sauce Bold"/>
              </a:rPr>
              <a:t>Passage à l’échelle 0–4095 et HAL_DAC_SetValue()</a:t>
            </a:r>
          </a:p>
          <a:p>
            <a:pPr marL="406592" lvl="1" indent="-203296" algn="just">
              <a:lnSpc>
                <a:spcPts val="2636"/>
              </a:lnSpc>
              <a:buFont typeface="Arial"/>
              <a:buChar char="•"/>
            </a:pPr>
            <a:r>
              <a:rPr lang="en-US" sz="1883" b="1">
                <a:solidFill>
                  <a:srgbClr val="000000"/>
                </a:solidFill>
                <a:latin typeface="Open Sauce Bold"/>
                <a:ea typeface="Open Sauce Bold"/>
                <a:cs typeface="Open Sauce Bold"/>
                <a:sym typeface="Open Sauce Bold"/>
              </a:rPr>
              <a:t>Mise à jour de la PWM (TIM2)</a:t>
            </a:r>
          </a:p>
          <a:p>
            <a:pPr marL="406592" lvl="1" indent="-203296" algn="just">
              <a:lnSpc>
                <a:spcPts val="2636"/>
              </a:lnSpc>
              <a:buFont typeface="Arial"/>
              <a:buChar char="•"/>
            </a:pPr>
            <a:r>
              <a:rPr lang="en-US" sz="1883" b="1">
                <a:solidFill>
                  <a:srgbClr val="000000"/>
                </a:solidFill>
                <a:latin typeface="Open Sauce Bold"/>
                <a:ea typeface="Open Sauce Bold"/>
                <a:cs typeface="Open Sauce Bold"/>
                <a:sym typeface="Open Sauce Bold"/>
              </a:rPr>
              <a:t>arr = timer_clk/fs – 1 → nouvelle période</a:t>
            </a:r>
          </a:p>
          <a:p>
            <a:pPr marL="406592" lvl="1" indent="-203296" algn="just">
              <a:lnSpc>
                <a:spcPts val="2636"/>
              </a:lnSpc>
              <a:buFont typeface="Arial"/>
              <a:buChar char="•"/>
            </a:pPr>
            <a:r>
              <a:rPr lang="en-US" sz="1883" b="1">
                <a:solidFill>
                  <a:srgbClr val="000000"/>
                </a:solidFill>
                <a:latin typeface="Open Sauce Bold"/>
                <a:ea typeface="Open Sauce Bold"/>
                <a:cs typeface="Open Sauce Bold"/>
                <a:sym typeface="Open Sauce Bold"/>
              </a:rPr>
              <a:t>__HAL_TIM_SET_AUTORELOAD(&amp;htim2, arr)</a:t>
            </a:r>
          </a:p>
          <a:p>
            <a:pPr marL="406592" lvl="1" indent="-203296" algn="just">
              <a:lnSpc>
                <a:spcPts val="2636"/>
              </a:lnSpc>
              <a:buFont typeface="Arial"/>
              <a:buChar char="•"/>
            </a:pPr>
            <a:r>
              <a:rPr lang="en-US" sz="1883" b="1">
                <a:solidFill>
                  <a:srgbClr val="000000"/>
                </a:solidFill>
                <a:latin typeface="Open Sauce Bold"/>
                <a:ea typeface="Open Sauce Bold"/>
                <a:cs typeface="Open Sauce Bold"/>
                <a:sym typeface="Open Sauce Bold"/>
              </a:rPr>
              <a:t>__HAL_TIM_SET_COMPARE(&amp;htim2, CCR1 = arr/2) → D=50%</a:t>
            </a:r>
          </a:p>
          <a:p>
            <a:pPr marL="406592" lvl="1" indent="-203296" algn="just">
              <a:lnSpc>
                <a:spcPts val="2636"/>
              </a:lnSpc>
              <a:buFont typeface="Arial"/>
              <a:buChar char="•"/>
            </a:pPr>
            <a:r>
              <a:rPr lang="en-US" sz="1883" b="1">
                <a:solidFill>
                  <a:srgbClr val="AF4C0F"/>
                </a:solidFill>
                <a:latin typeface="Open Sauce Bold"/>
                <a:ea typeface="Open Sauce Bold"/>
                <a:cs typeface="Open Sauce Bold"/>
                <a:sym typeface="Open Sauce Bold"/>
              </a:rPr>
              <a:t>La mise à jour de la PWM n’est pas opérante avec un intervalle de 2 µs ; elle ne fonctionne qu’avec un intervalle de 1 s.</a:t>
            </a:r>
          </a:p>
          <a:p>
            <a:pPr algn="just">
              <a:lnSpc>
                <a:spcPts val="2636"/>
              </a:lnSpc>
            </a:pPr>
            <a:endParaRPr lang="en-US" sz="1883" b="1">
              <a:solidFill>
                <a:srgbClr val="AF4C0F"/>
              </a:solidFill>
              <a:latin typeface="Open Sauce Bold"/>
              <a:ea typeface="Open Sauce Bold"/>
              <a:cs typeface="Open Sauce Bold"/>
              <a:sym typeface="Open Sauce Bold"/>
            </a:endParaRPr>
          </a:p>
          <a:p>
            <a:pPr algn="just">
              <a:lnSpc>
                <a:spcPts val="2636"/>
              </a:lnSpc>
            </a:pPr>
            <a:endParaRPr lang="en-US" sz="1883" b="1">
              <a:solidFill>
                <a:srgbClr val="AF4C0F"/>
              </a:solidFill>
              <a:latin typeface="Open Sauce Bold"/>
              <a:ea typeface="Open Sauce Bold"/>
              <a:cs typeface="Open Sauce Bold"/>
              <a:sym typeface="Open Sauce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01930" y="9543485"/>
            <a:ext cx="18835178" cy="941156"/>
            <a:chOff x="0" y="0"/>
            <a:chExt cx="4960705" cy="247876"/>
          </a:xfrm>
        </p:grpSpPr>
        <p:sp>
          <p:nvSpPr>
            <p:cNvPr id="3" name="Freeform 3"/>
            <p:cNvSpPr/>
            <p:nvPr/>
          </p:nvSpPr>
          <p:spPr>
            <a:xfrm>
              <a:off x="0" y="0"/>
              <a:ext cx="4960705" cy="247876"/>
            </a:xfrm>
            <a:custGeom>
              <a:avLst/>
              <a:gdLst/>
              <a:ahLst/>
              <a:cxnLst/>
              <a:rect l="l" t="t" r="r" b="b"/>
              <a:pathLst>
                <a:path w="4960705" h="247876">
                  <a:moveTo>
                    <a:pt x="0" y="0"/>
                  </a:moveTo>
                  <a:lnTo>
                    <a:pt x="4960705" y="0"/>
                  </a:lnTo>
                  <a:lnTo>
                    <a:pt x="4960705" y="247876"/>
                  </a:lnTo>
                  <a:lnTo>
                    <a:pt x="0" y="247876"/>
                  </a:lnTo>
                  <a:close/>
                </a:path>
              </a:pathLst>
            </a:custGeom>
            <a:solidFill>
              <a:srgbClr val="15443C"/>
            </a:solidFill>
          </p:spPr>
          <p:txBody>
            <a:bodyPr/>
            <a:lstStyle/>
            <a:p>
              <a:endParaRPr lang="fr-FR"/>
            </a:p>
          </p:txBody>
        </p:sp>
        <p:sp>
          <p:nvSpPr>
            <p:cNvPr id="4" name="TextBox 4"/>
            <p:cNvSpPr txBox="1"/>
            <p:nvPr/>
          </p:nvSpPr>
          <p:spPr>
            <a:xfrm>
              <a:off x="0" y="-38100"/>
              <a:ext cx="4960705" cy="285976"/>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 y="2772447"/>
            <a:ext cx="10820403" cy="5876254"/>
            <a:chOff x="-45517" y="-38100"/>
            <a:chExt cx="1894795" cy="976311"/>
          </a:xfrm>
        </p:grpSpPr>
        <p:sp>
          <p:nvSpPr>
            <p:cNvPr id="6" name="Freeform 6"/>
            <p:cNvSpPr/>
            <p:nvPr/>
          </p:nvSpPr>
          <p:spPr>
            <a:xfrm>
              <a:off x="-45517" y="-11309"/>
              <a:ext cx="1894795" cy="949520"/>
            </a:xfrm>
            <a:custGeom>
              <a:avLst/>
              <a:gdLst/>
              <a:ahLst/>
              <a:cxnLst/>
              <a:rect l="l" t="t" r="r" b="b"/>
              <a:pathLst>
                <a:path w="1729185" h="887570">
                  <a:moveTo>
                    <a:pt x="1525985" y="0"/>
                  </a:moveTo>
                  <a:lnTo>
                    <a:pt x="0" y="0"/>
                  </a:lnTo>
                  <a:lnTo>
                    <a:pt x="203200" y="887570"/>
                  </a:lnTo>
                  <a:lnTo>
                    <a:pt x="1729185" y="887570"/>
                  </a:lnTo>
                  <a:lnTo>
                    <a:pt x="1525985" y="0"/>
                  </a:lnTo>
                  <a:close/>
                </a:path>
              </a:pathLst>
            </a:custGeom>
            <a:solidFill>
              <a:srgbClr val="E4C049"/>
            </a:solidFill>
          </p:spPr>
          <p:txBody>
            <a:bodyPr/>
            <a:lstStyle/>
            <a:p>
              <a:endParaRPr lang="fr-FR"/>
            </a:p>
          </p:txBody>
        </p:sp>
        <p:sp>
          <p:nvSpPr>
            <p:cNvPr id="7" name="TextBox 7"/>
            <p:cNvSpPr txBox="1"/>
            <p:nvPr/>
          </p:nvSpPr>
          <p:spPr>
            <a:xfrm>
              <a:off x="101600" y="-38100"/>
              <a:ext cx="1525985" cy="925670"/>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5360719" y="329655"/>
            <a:ext cx="1471674" cy="699045"/>
          </a:xfrm>
          <a:custGeom>
            <a:avLst/>
            <a:gdLst/>
            <a:ahLst/>
            <a:cxnLst/>
            <a:rect l="l" t="t" r="r" b="b"/>
            <a:pathLst>
              <a:path w="1471674" h="699045">
                <a:moveTo>
                  <a:pt x="0" y="0"/>
                </a:moveTo>
                <a:lnTo>
                  <a:pt x="1471673" y="0"/>
                </a:lnTo>
                <a:lnTo>
                  <a:pt x="1471673" y="699045"/>
                </a:lnTo>
                <a:lnTo>
                  <a:pt x="0" y="6990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fr-FR"/>
          </a:p>
        </p:txBody>
      </p:sp>
      <p:sp>
        <p:nvSpPr>
          <p:cNvPr id="9" name="Freeform 9"/>
          <p:cNvSpPr/>
          <p:nvPr/>
        </p:nvSpPr>
        <p:spPr>
          <a:xfrm>
            <a:off x="10035043" y="329655"/>
            <a:ext cx="7945034" cy="4890045"/>
          </a:xfrm>
          <a:custGeom>
            <a:avLst/>
            <a:gdLst/>
            <a:ahLst/>
            <a:cxnLst/>
            <a:rect l="l" t="t" r="r" b="b"/>
            <a:pathLst>
              <a:path w="8836078" h="5809722">
                <a:moveTo>
                  <a:pt x="0" y="0"/>
                </a:moveTo>
                <a:lnTo>
                  <a:pt x="8836078" y="0"/>
                </a:lnTo>
                <a:lnTo>
                  <a:pt x="8836078" y="5809721"/>
                </a:lnTo>
                <a:lnTo>
                  <a:pt x="0" y="5809721"/>
                </a:lnTo>
                <a:lnTo>
                  <a:pt x="0" y="0"/>
                </a:lnTo>
                <a:close/>
              </a:path>
            </a:pathLst>
          </a:custGeom>
          <a:blipFill>
            <a:blip r:embed="rId4"/>
            <a:stretch>
              <a:fillRect/>
            </a:stretch>
          </a:blipFill>
        </p:spPr>
        <p:txBody>
          <a:bodyPr/>
          <a:lstStyle/>
          <a:p>
            <a:endParaRPr lang="fr-FR"/>
          </a:p>
        </p:txBody>
      </p:sp>
      <p:sp>
        <p:nvSpPr>
          <p:cNvPr id="10" name="TextBox 10"/>
          <p:cNvSpPr txBox="1"/>
          <p:nvPr/>
        </p:nvSpPr>
        <p:spPr>
          <a:xfrm>
            <a:off x="-718788" y="192865"/>
            <a:ext cx="5598867" cy="1193800"/>
          </a:xfrm>
          <a:prstGeom prst="rect">
            <a:avLst/>
          </a:prstGeom>
        </p:spPr>
        <p:txBody>
          <a:bodyPr lIns="0" tIns="0" rIns="0" bIns="0" rtlCol="0" anchor="t">
            <a:spAutoFit/>
          </a:bodyPr>
          <a:lstStyle/>
          <a:p>
            <a:pPr algn="r">
              <a:lnSpc>
                <a:spcPts val="9799"/>
              </a:lnSpc>
              <a:spcBef>
                <a:spcPct val="0"/>
              </a:spcBef>
            </a:pPr>
            <a:r>
              <a:rPr lang="en-US" sz="6999">
                <a:solidFill>
                  <a:srgbClr val="15443C"/>
                </a:solidFill>
                <a:latin typeface="League Spartan"/>
                <a:ea typeface="League Spartan"/>
                <a:cs typeface="League Spartan"/>
                <a:sym typeface="League Spartan"/>
              </a:rPr>
              <a:t>RESULTAT</a:t>
            </a:r>
          </a:p>
        </p:txBody>
      </p:sp>
      <p:sp>
        <p:nvSpPr>
          <p:cNvPr id="11" name="TextBox 11"/>
          <p:cNvSpPr txBox="1"/>
          <p:nvPr/>
        </p:nvSpPr>
        <p:spPr>
          <a:xfrm>
            <a:off x="685800" y="3130411"/>
            <a:ext cx="8841193" cy="5318251"/>
          </a:xfrm>
          <a:prstGeom prst="rect">
            <a:avLst/>
          </a:prstGeom>
        </p:spPr>
        <p:txBody>
          <a:bodyPr wrap="square" lIns="0" tIns="0" rIns="0" bIns="0" rtlCol="0" anchor="t">
            <a:spAutoFit/>
          </a:bodyPr>
          <a:lstStyle/>
          <a:p>
            <a:pPr marL="582932" lvl="1" indent="-291466" algn="just">
              <a:lnSpc>
                <a:spcPts val="3780"/>
              </a:lnSpc>
              <a:buFont typeface="Arial"/>
              <a:buChar char="•"/>
            </a:pPr>
            <a:r>
              <a:rPr lang="en-US" sz="2700" b="1" dirty="0">
                <a:solidFill>
                  <a:srgbClr val="000000"/>
                </a:solidFill>
                <a:latin typeface="Open Sauce Bold"/>
                <a:ea typeface="Open Sauce Bold"/>
                <a:cs typeface="Open Sauce Bold"/>
                <a:sym typeface="Open Sauce Bold"/>
              </a:rPr>
              <a:t>Le DAC </a:t>
            </a:r>
            <a:r>
              <a:rPr lang="en-US" sz="2700" b="1" dirty="0" err="1">
                <a:solidFill>
                  <a:srgbClr val="000000"/>
                </a:solidFill>
                <a:latin typeface="Open Sauce Bold"/>
                <a:ea typeface="Open Sauce Bold"/>
                <a:cs typeface="Open Sauce Bold"/>
                <a:sym typeface="Open Sauce Bold"/>
              </a:rPr>
              <a:t>génère</a:t>
            </a:r>
            <a:r>
              <a:rPr lang="en-US" sz="2700" b="1" dirty="0">
                <a:solidFill>
                  <a:srgbClr val="000000"/>
                </a:solidFill>
                <a:latin typeface="Open Sauce Bold"/>
                <a:ea typeface="Open Sauce Bold"/>
                <a:cs typeface="Open Sauce Bold"/>
                <a:sym typeface="Open Sauce Bold"/>
              </a:rPr>
              <a:t> </a:t>
            </a:r>
            <a:r>
              <a:rPr lang="en-US" sz="2700" b="1" dirty="0" err="1">
                <a:solidFill>
                  <a:srgbClr val="000000"/>
                </a:solidFill>
                <a:latin typeface="Open Sauce Bold"/>
                <a:ea typeface="Open Sauce Bold"/>
                <a:cs typeface="Open Sauce Bold"/>
                <a:sym typeface="Open Sauce Bold"/>
              </a:rPr>
              <a:t>une</a:t>
            </a:r>
            <a:r>
              <a:rPr lang="en-US" sz="2700" b="1" dirty="0">
                <a:solidFill>
                  <a:srgbClr val="000000"/>
                </a:solidFill>
                <a:latin typeface="Open Sauce Bold"/>
                <a:ea typeface="Open Sauce Bold"/>
                <a:cs typeface="Open Sauce Bold"/>
                <a:sym typeface="Open Sauce Bold"/>
              </a:rPr>
              <a:t> </a:t>
            </a:r>
            <a:r>
              <a:rPr lang="en-US" sz="2700" b="1" dirty="0" err="1">
                <a:solidFill>
                  <a:srgbClr val="000000"/>
                </a:solidFill>
                <a:latin typeface="Open Sauce Bold"/>
                <a:ea typeface="Open Sauce Bold"/>
                <a:cs typeface="Open Sauce Bold"/>
                <a:sym typeface="Open Sauce Bold"/>
              </a:rPr>
              <a:t>sinusoïde</a:t>
            </a:r>
            <a:r>
              <a:rPr lang="en-US" sz="2700" b="1" dirty="0">
                <a:solidFill>
                  <a:srgbClr val="000000"/>
                </a:solidFill>
                <a:latin typeface="Open Sauce Bold"/>
                <a:ea typeface="Open Sauce Bold"/>
                <a:cs typeface="Open Sauce Bold"/>
                <a:sym typeface="Open Sauce Bold"/>
              </a:rPr>
              <a:t> de fs(t) </a:t>
            </a:r>
            <a:r>
              <a:rPr lang="en-US" sz="2700" b="1" dirty="0" err="1">
                <a:solidFill>
                  <a:srgbClr val="000000"/>
                </a:solidFill>
                <a:latin typeface="Open Sauce Bold"/>
                <a:ea typeface="Open Sauce Bold"/>
                <a:cs typeface="Open Sauce Bold"/>
                <a:sym typeface="Open Sauce Bold"/>
              </a:rPr>
              <a:t>conforme</a:t>
            </a:r>
            <a:r>
              <a:rPr lang="en-US" sz="2700" b="1" dirty="0">
                <a:solidFill>
                  <a:srgbClr val="000000"/>
                </a:solidFill>
                <a:latin typeface="Open Sauce Bold"/>
                <a:ea typeface="Open Sauce Bold"/>
                <a:cs typeface="Open Sauce Bold"/>
                <a:sym typeface="Open Sauce Bold"/>
              </a:rPr>
              <a:t> à </a:t>
            </a:r>
            <a:r>
              <a:rPr lang="en-US" sz="2700" b="1" dirty="0" err="1">
                <a:solidFill>
                  <a:srgbClr val="000000"/>
                </a:solidFill>
                <a:latin typeface="Open Sauce Bold"/>
                <a:ea typeface="Open Sauce Bold"/>
                <a:cs typeface="Open Sauce Bold"/>
                <a:sym typeface="Open Sauce Bold"/>
              </a:rPr>
              <a:t>nos</a:t>
            </a:r>
            <a:r>
              <a:rPr lang="en-US" sz="2700" b="1" dirty="0">
                <a:solidFill>
                  <a:srgbClr val="000000"/>
                </a:solidFill>
                <a:latin typeface="Open Sauce Bold"/>
                <a:ea typeface="Open Sauce Bold"/>
                <a:cs typeface="Open Sauce Bold"/>
                <a:sym typeface="Open Sauce Bold"/>
              </a:rPr>
              <a:t> </a:t>
            </a:r>
            <a:r>
              <a:rPr lang="en-US" sz="2700" b="1" dirty="0" err="1">
                <a:solidFill>
                  <a:srgbClr val="000000"/>
                </a:solidFill>
                <a:latin typeface="Open Sauce Bold"/>
                <a:ea typeface="Open Sauce Bold"/>
                <a:cs typeface="Open Sauce Bold"/>
                <a:sym typeface="Open Sauce Bold"/>
              </a:rPr>
              <a:t>formules</a:t>
            </a:r>
            <a:r>
              <a:rPr lang="en-US" sz="2700" b="1" dirty="0">
                <a:solidFill>
                  <a:srgbClr val="000000"/>
                </a:solidFill>
                <a:latin typeface="Open Sauce Bold"/>
                <a:ea typeface="Open Sauce Bold"/>
                <a:cs typeface="Open Sauce Bold"/>
                <a:sym typeface="Open Sauce Bold"/>
              </a:rPr>
              <a:t>, visible sur </a:t>
            </a:r>
            <a:r>
              <a:rPr lang="en-US" sz="2700" b="1" dirty="0" err="1">
                <a:solidFill>
                  <a:srgbClr val="000000"/>
                </a:solidFill>
                <a:latin typeface="Open Sauce Bold"/>
                <a:ea typeface="Open Sauce Bold"/>
                <a:cs typeface="Open Sauce Bold"/>
                <a:sym typeface="Open Sauce Bold"/>
              </a:rPr>
              <a:t>l’oscilloscope</a:t>
            </a:r>
            <a:r>
              <a:rPr lang="en-US" sz="2700" b="1" dirty="0">
                <a:solidFill>
                  <a:srgbClr val="000000"/>
                </a:solidFill>
                <a:latin typeface="Open Sauce Bold"/>
                <a:ea typeface="Open Sauce Bold"/>
                <a:cs typeface="Open Sauce Bold"/>
                <a:sym typeface="Open Sauce Bold"/>
              </a:rPr>
              <a:t>.</a:t>
            </a:r>
          </a:p>
          <a:p>
            <a:pPr marL="582932" lvl="1" indent="-291466" algn="just">
              <a:lnSpc>
                <a:spcPts val="3780"/>
              </a:lnSpc>
              <a:buFont typeface="Arial"/>
              <a:buChar char="•"/>
            </a:pPr>
            <a:r>
              <a:rPr lang="fr-FR" sz="2700" dirty="0">
                <a:latin typeface="Open Sauce Bold" panose="020B0604020202020204" charset="0"/>
              </a:rPr>
              <a:t>Bien que le DAC et la PWM soient mis à jour dans la même fonction de callback, ils ne se déclenchent pas exactement au même instant. Ils fonctionnent correctement, mais avec deux temps d’interruptions distincts, ce qui peut être dû au temps d’échantillonnage propre au DAC pour les visualiser il faut mettre un temps d’interruption de l’ordre de 1µs pour le dac et 1s pour la </a:t>
            </a:r>
            <a:r>
              <a:rPr lang="fr-FR" sz="2700" dirty="0" err="1">
                <a:latin typeface="Open Sauce Bold" panose="020B0604020202020204" charset="0"/>
              </a:rPr>
              <a:t>pwm</a:t>
            </a:r>
            <a:r>
              <a:rPr lang="fr-FR" sz="2700" dirty="0">
                <a:latin typeface="Open Sauce Bold" panose="020B0604020202020204" charset="0"/>
              </a:rPr>
              <a:t>.</a:t>
            </a:r>
            <a:endParaRPr lang="en-US" sz="2700" b="1" dirty="0">
              <a:solidFill>
                <a:srgbClr val="000000"/>
              </a:solidFill>
              <a:latin typeface="Open Sauce Bold" panose="020B0604020202020204" charset="0"/>
              <a:ea typeface="Open Sauce Bold"/>
              <a:cs typeface="Open Sauce Bold"/>
              <a:sym typeface="Open Sauce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6D584EC-0236-E012-43BB-57E4B9C657C3}"/>
              </a:ext>
            </a:extLst>
          </p:cNvPr>
          <p:cNvSpPr>
            <a:spLocks noGrp="1"/>
          </p:cNvSpPr>
          <p:nvPr>
            <p:ph type="ctrTitle"/>
          </p:nvPr>
        </p:nvSpPr>
        <p:spPr>
          <a:xfrm>
            <a:off x="-457200" y="904538"/>
            <a:ext cx="7772400" cy="1470025"/>
          </a:xfrm>
        </p:spPr>
        <p:txBody>
          <a:bodyPr/>
          <a:lstStyle/>
          <a:p>
            <a:r>
              <a:rPr lang="fr-FR" dirty="0"/>
              <a:t>Modulation de phase :  </a:t>
            </a:r>
          </a:p>
        </p:txBody>
      </p:sp>
      <p:grpSp>
        <p:nvGrpSpPr>
          <p:cNvPr id="4" name="Group 5">
            <a:extLst>
              <a:ext uri="{FF2B5EF4-FFF2-40B4-BE49-F238E27FC236}">
                <a16:creationId xmlns:a16="http://schemas.microsoft.com/office/drawing/2014/main" id="{3B68126D-E37E-F1B8-9A98-2AB84338AAA2}"/>
              </a:ext>
            </a:extLst>
          </p:cNvPr>
          <p:cNvGrpSpPr/>
          <p:nvPr/>
        </p:nvGrpSpPr>
        <p:grpSpPr>
          <a:xfrm>
            <a:off x="304800" y="2374563"/>
            <a:ext cx="11277600" cy="6578912"/>
            <a:chOff x="-45517" y="-38100"/>
            <a:chExt cx="1894795" cy="976311"/>
          </a:xfrm>
        </p:grpSpPr>
        <p:sp>
          <p:nvSpPr>
            <p:cNvPr id="5" name="Freeform 6">
              <a:extLst>
                <a:ext uri="{FF2B5EF4-FFF2-40B4-BE49-F238E27FC236}">
                  <a16:creationId xmlns:a16="http://schemas.microsoft.com/office/drawing/2014/main" id="{37A90844-53C4-9CBC-5875-E854F0D7A616}"/>
                </a:ext>
              </a:extLst>
            </p:cNvPr>
            <p:cNvSpPr/>
            <p:nvPr/>
          </p:nvSpPr>
          <p:spPr>
            <a:xfrm>
              <a:off x="-45517" y="-11309"/>
              <a:ext cx="1894795" cy="949520"/>
            </a:xfrm>
            <a:custGeom>
              <a:avLst/>
              <a:gdLst/>
              <a:ahLst/>
              <a:cxnLst/>
              <a:rect l="l" t="t" r="r" b="b"/>
              <a:pathLst>
                <a:path w="1729185" h="887570">
                  <a:moveTo>
                    <a:pt x="1525985" y="0"/>
                  </a:moveTo>
                  <a:lnTo>
                    <a:pt x="0" y="0"/>
                  </a:lnTo>
                  <a:lnTo>
                    <a:pt x="203200" y="887570"/>
                  </a:lnTo>
                  <a:lnTo>
                    <a:pt x="1729185" y="887570"/>
                  </a:lnTo>
                  <a:lnTo>
                    <a:pt x="1525985" y="0"/>
                  </a:lnTo>
                  <a:close/>
                </a:path>
              </a:pathLst>
            </a:custGeom>
            <a:solidFill>
              <a:srgbClr val="E4C049"/>
            </a:solidFill>
          </p:spPr>
          <p:txBody>
            <a:bodyPr/>
            <a:lstStyle/>
            <a:p>
              <a:endParaRPr lang="fr-FR" dirty="0"/>
            </a:p>
          </p:txBody>
        </p:sp>
        <p:sp>
          <p:nvSpPr>
            <p:cNvPr id="6" name="TextBox 7">
              <a:extLst>
                <a:ext uri="{FF2B5EF4-FFF2-40B4-BE49-F238E27FC236}">
                  <a16:creationId xmlns:a16="http://schemas.microsoft.com/office/drawing/2014/main" id="{6C23040B-1B9B-C7E0-3800-504EDB48B598}"/>
                </a:ext>
              </a:extLst>
            </p:cNvPr>
            <p:cNvSpPr txBox="1"/>
            <p:nvPr/>
          </p:nvSpPr>
          <p:spPr>
            <a:xfrm>
              <a:off x="101600" y="-38100"/>
              <a:ext cx="1525985" cy="925670"/>
            </a:xfrm>
            <a:prstGeom prst="rect">
              <a:avLst/>
            </a:prstGeom>
          </p:spPr>
          <p:txBody>
            <a:bodyPr lIns="50800" tIns="50800" rIns="50800" bIns="50800" rtlCol="0" anchor="ctr"/>
            <a:lstStyle/>
            <a:p>
              <a:pPr algn="ctr">
                <a:lnSpc>
                  <a:spcPts val="2659"/>
                </a:lnSpc>
                <a:spcBef>
                  <a:spcPct val="0"/>
                </a:spcBef>
              </a:pPr>
              <a:endParaRPr/>
            </a:p>
          </p:txBody>
        </p:sp>
      </p:grpSp>
      <p:pic>
        <p:nvPicPr>
          <p:cNvPr id="8" name="Image 7">
            <a:extLst>
              <a:ext uri="{FF2B5EF4-FFF2-40B4-BE49-F238E27FC236}">
                <a16:creationId xmlns:a16="http://schemas.microsoft.com/office/drawing/2014/main" id="{F3CC7718-9FBB-051A-3516-59EC60F4B9ED}"/>
              </a:ext>
            </a:extLst>
          </p:cNvPr>
          <p:cNvPicPr>
            <a:picLocks noChangeAspect="1"/>
          </p:cNvPicPr>
          <p:nvPr/>
        </p:nvPicPr>
        <p:blipFill>
          <a:blip r:embed="rId2"/>
          <a:stretch>
            <a:fillRect/>
          </a:stretch>
        </p:blipFill>
        <p:spPr>
          <a:xfrm>
            <a:off x="11233201" y="2781300"/>
            <a:ext cx="6749999" cy="4363611"/>
          </a:xfrm>
          <a:prstGeom prst="rect">
            <a:avLst/>
          </a:prstGeom>
        </p:spPr>
      </p:pic>
      <p:sp>
        <p:nvSpPr>
          <p:cNvPr id="11" name="Rectangle 3">
            <a:extLst>
              <a:ext uri="{FF2B5EF4-FFF2-40B4-BE49-F238E27FC236}">
                <a16:creationId xmlns:a16="http://schemas.microsoft.com/office/drawing/2014/main" id="{201C339B-D73D-1516-A2AE-002D49A26409}"/>
              </a:ext>
            </a:extLst>
          </p:cNvPr>
          <p:cNvSpPr>
            <a:spLocks noGrp="1" noChangeArrowheads="1"/>
          </p:cNvSpPr>
          <p:nvPr>
            <p:ph type="subTitle" idx="1"/>
          </p:nvPr>
        </p:nvSpPr>
        <p:spPr bwMode="auto">
          <a:xfrm rot="10800000" flipV="1">
            <a:off x="1332484" y="2874663"/>
            <a:ext cx="9373133" cy="5493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fr-FR" altLang="fr-FR" sz="2700" b="0" i="0" u="none" strike="noStrike" cap="none" normalizeH="0" baseline="0" dirty="0">
                <a:ln>
                  <a:noFill/>
                </a:ln>
                <a:solidFill>
                  <a:schemeClr val="tx1"/>
                </a:solidFill>
                <a:effectLst/>
                <a:latin typeface="Open Sauce Bold" panose="020B0604020202020204" charset="0"/>
              </a:rPr>
              <a:t>La modulation de phase est codée de la même manière que la modulation de fréquence, en utilisant la même structure dans la fonction de callback. Cependant, un problème apparaît : lorsque la phase phi est constante, le signal PWM se met correctement à jour, mais dès que phi devient variable (fonction du temps), la PWM ne suit plus. Pour corriger cela,  on propose une solution qui consiste à découpler les mises à jour : par exemple, calculer la fréquence et la phase sur un front montant, puis appliquer la mise à jour du signal PWM sur le front descendant</a:t>
            </a:r>
            <a:r>
              <a:rPr kumimoji="0" lang="fr-FR" altLang="fr-FR" sz="2700" b="0" i="0" u="none" strike="noStrike" cap="none" normalizeH="0" baseline="0" dirty="0">
                <a:ln>
                  <a:noFill/>
                </a:ln>
                <a:solidFill>
                  <a:srgbClr val="FF0000"/>
                </a:solidFill>
                <a:effectLst/>
                <a:latin typeface="Open Sauce Bold" panose="020B0604020202020204" charset="0"/>
              </a:rPr>
              <a:t>(voir fichier stm32 </a:t>
            </a:r>
            <a:r>
              <a:rPr lang="fr-FR" altLang="fr-FR" sz="2700" dirty="0">
                <a:solidFill>
                  <a:srgbClr val="FF0000"/>
                </a:solidFill>
                <a:latin typeface="Open Sauce Bold" panose="020B0604020202020204" charset="0"/>
              </a:rPr>
              <a:t>dernier  test</a:t>
            </a:r>
            <a:r>
              <a:rPr kumimoji="0" lang="fr-FR" altLang="fr-FR" sz="2700" b="0" i="0" u="none" strike="noStrike" cap="none" normalizeH="0" baseline="0" dirty="0">
                <a:ln>
                  <a:noFill/>
                </a:ln>
                <a:solidFill>
                  <a:srgbClr val="FF0000"/>
                </a:solidFill>
                <a:effectLst/>
                <a:latin typeface="Open Sauce Bold" panose="020B0604020202020204" charset="0"/>
              </a:rPr>
              <a:t>). </a:t>
            </a:r>
          </a:p>
        </p:txBody>
      </p:sp>
    </p:spTree>
    <p:extLst>
      <p:ext uri="{BB962C8B-B14F-4D97-AF65-F5344CB8AC3E}">
        <p14:creationId xmlns:p14="http://schemas.microsoft.com/office/powerpoint/2010/main" val="1313093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01930" y="9543485"/>
            <a:ext cx="18835178" cy="941156"/>
            <a:chOff x="0" y="0"/>
            <a:chExt cx="4960705" cy="247876"/>
          </a:xfrm>
        </p:grpSpPr>
        <p:sp>
          <p:nvSpPr>
            <p:cNvPr id="3" name="Freeform 3"/>
            <p:cNvSpPr/>
            <p:nvPr/>
          </p:nvSpPr>
          <p:spPr>
            <a:xfrm>
              <a:off x="0" y="0"/>
              <a:ext cx="4960705" cy="247876"/>
            </a:xfrm>
            <a:custGeom>
              <a:avLst/>
              <a:gdLst/>
              <a:ahLst/>
              <a:cxnLst/>
              <a:rect l="l" t="t" r="r" b="b"/>
              <a:pathLst>
                <a:path w="4960705" h="247876">
                  <a:moveTo>
                    <a:pt x="0" y="0"/>
                  </a:moveTo>
                  <a:lnTo>
                    <a:pt x="4960705" y="0"/>
                  </a:lnTo>
                  <a:lnTo>
                    <a:pt x="4960705" y="247876"/>
                  </a:lnTo>
                  <a:lnTo>
                    <a:pt x="0" y="247876"/>
                  </a:lnTo>
                  <a:close/>
                </a:path>
              </a:pathLst>
            </a:custGeom>
            <a:solidFill>
              <a:srgbClr val="15443C"/>
            </a:solidFill>
          </p:spPr>
          <p:txBody>
            <a:bodyPr/>
            <a:lstStyle/>
            <a:p>
              <a:endParaRPr lang="fr-FR"/>
            </a:p>
          </p:txBody>
        </p:sp>
        <p:sp>
          <p:nvSpPr>
            <p:cNvPr id="4" name="TextBox 4"/>
            <p:cNvSpPr txBox="1"/>
            <p:nvPr/>
          </p:nvSpPr>
          <p:spPr>
            <a:xfrm>
              <a:off x="0" y="-38100"/>
              <a:ext cx="4960705" cy="285976"/>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5360719" y="329655"/>
            <a:ext cx="1471674" cy="699045"/>
          </a:xfrm>
          <a:custGeom>
            <a:avLst/>
            <a:gdLst/>
            <a:ahLst/>
            <a:cxnLst/>
            <a:rect l="l" t="t" r="r" b="b"/>
            <a:pathLst>
              <a:path w="1471674" h="699045">
                <a:moveTo>
                  <a:pt x="0" y="0"/>
                </a:moveTo>
                <a:lnTo>
                  <a:pt x="1471673" y="0"/>
                </a:lnTo>
                <a:lnTo>
                  <a:pt x="1471673" y="699045"/>
                </a:lnTo>
                <a:lnTo>
                  <a:pt x="0" y="6990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fr-FR"/>
          </a:p>
        </p:txBody>
      </p:sp>
      <p:pic>
        <p:nvPicPr>
          <p:cNvPr id="6" name="Picture 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rcRect/>
          <a:stretch>
            <a:fillRect/>
          </a:stretch>
        </p:blipFill>
        <p:spPr>
          <a:xfrm>
            <a:off x="1634099" y="1386665"/>
            <a:ext cx="14366482" cy="7871635"/>
          </a:xfrm>
          <a:prstGeom prst="rect">
            <a:avLst/>
          </a:prstGeom>
        </p:spPr>
      </p:pic>
      <p:sp>
        <p:nvSpPr>
          <p:cNvPr id="7" name="TextBox 7"/>
          <p:cNvSpPr txBox="1"/>
          <p:nvPr/>
        </p:nvSpPr>
        <p:spPr>
          <a:xfrm>
            <a:off x="-718788" y="192865"/>
            <a:ext cx="5598867" cy="1193800"/>
          </a:xfrm>
          <a:prstGeom prst="rect">
            <a:avLst/>
          </a:prstGeom>
        </p:spPr>
        <p:txBody>
          <a:bodyPr lIns="0" tIns="0" rIns="0" bIns="0" rtlCol="0" anchor="t">
            <a:spAutoFit/>
          </a:bodyPr>
          <a:lstStyle/>
          <a:p>
            <a:pPr algn="r">
              <a:lnSpc>
                <a:spcPts val="9799"/>
              </a:lnSpc>
              <a:spcBef>
                <a:spcPct val="0"/>
              </a:spcBef>
            </a:pPr>
            <a:r>
              <a:rPr lang="en-US" sz="6999">
                <a:solidFill>
                  <a:srgbClr val="15443C"/>
                </a:solidFill>
                <a:latin typeface="League Spartan"/>
                <a:ea typeface="League Spartan"/>
                <a:cs typeface="League Spartan"/>
                <a:sym typeface="League Spartan"/>
              </a:rPr>
              <a:t>VIDEO</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6"/>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TotalTime>
  <Words>545</Words>
  <Application>Microsoft Office PowerPoint</Application>
  <PresentationFormat>Personnalisé</PresentationFormat>
  <Paragraphs>32</Paragraphs>
  <Slides>7</Slides>
  <Notes>0</Notes>
  <HiddenSlides>0</HiddenSlides>
  <MMClips>1</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7</vt:i4>
      </vt:variant>
    </vt:vector>
  </HeadingPairs>
  <TitlesOfParts>
    <vt:vector size="12" baseType="lpstr">
      <vt:lpstr>League Spartan</vt:lpstr>
      <vt:lpstr>Open Sauce Bold</vt:lpstr>
      <vt:lpstr>Calibri</vt:lpstr>
      <vt:lpstr>Arial</vt:lpstr>
      <vt:lpstr>Office Theme</vt:lpstr>
      <vt:lpstr>Présentation PowerPoint</vt:lpstr>
      <vt:lpstr>Présentation PowerPoint</vt:lpstr>
      <vt:lpstr>Présentation PowerPoint</vt:lpstr>
      <vt:lpstr>Présentation PowerPoint</vt:lpstr>
      <vt:lpstr>Présentation PowerPoint</vt:lpstr>
      <vt:lpstr>Modulation de phase :  </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Chip Factory</dc:title>
  <cp:lastModifiedBy>hassan sarih</cp:lastModifiedBy>
  <cp:revision>4</cp:revision>
  <dcterms:created xsi:type="dcterms:W3CDTF">2006-08-16T00:00:00Z</dcterms:created>
  <dcterms:modified xsi:type="dcterms:W3CDTF">2025-08-20T14:39:29Z</dcterms:modified>
  <dc:identifier>DAGuooZKVzc</dc:identifier>
</cp:coreProperties>
</file>

<file path=docProps/thumbnail.jpeg>
</file>